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3" r:id="rId17"/>
    <p:sldId id="272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moslingvist.ru/8_klass/vvodnye_i_vstavnye_konstrukcii/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moslingvist.ru/8_klass/" TargetMode="External"/><Relationship Id="rId2" Type="http://schemas.openxmlformats.org/officeDocument/2006/relationships/hyperlink" Target="http://moslingvist.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moslingvist.ru/8_klass/vvodnye_i_vstavnye_konstrukcii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moslingvist.ru/8_klass/" TargetMode="External"/><Relationship Id="rId2" Type="http://schemas.openxmlformats.org/officeDocument/2006/relationships/hyperlink" Target="http://moslingvist.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moslingvist.ru/8_klass/vvodnye_i_vstavnye_konstrukci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2EA4FF3-D5BF-4B67-B2F2-18FA7ED514BA}"/>
              </a:ext>
            </a:extLst>
          </p:cNvPr>
          <p:cNvSpPr txBox="1"/>
          <p:nvPr/>
        </p:nvSpPr>
        <p:spPr>
          <a:xfrm>
            <a:off x="2264735" y="1786269"/>
            <a:ext cx="91971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solidFill>
                  <a:srgbClr val="C00000"/>
                </a:solidFill>
                <a:latin typeface="Book Antiqua" panose="02040602050305030304" pitchFamily="18" charset="0"/>
              </a:rPr>
              <a:t>Вводные слова, </a:t>
            </a:r>
          </a:p>
          <a:p>
            <a:r>
              <a:rPr lang="ru-RU" sz="4800" dirty="0">
                <a:solidFill>
                  <a:srgbClr val="C00000"/>
                </a:solidFill>
                <a:latin typeface="Book Antiqua" panose="02040602050305030304" pitchFamily="18" charset="0"/>
              </a:rPr>
              <a:t>вводные предложения. </a:t>
            </a:r>
          </a:p>
          <a:p>
            <a:r>
              <a:rPr lang="ru-RU" sz="4800" dirty="0">
                <a:solidFill>
                  <a:srgbClr val="C00000"/>
                </a:solidFill>
                <a:latin typeface="Book Antiqua" panose="02040602050305030304" pitchFamily="18" charset="0"/>
              </a:rPr>
              <a:t>Вставные конструкции</a:t>
            </a:r>
          </a:p>
          <a:p>
            <a:r>
              <a:rPr lang="ru-RU" sz="24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Учитель М.В. Осмоловский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DB344E-8138-4959-A01A-AFE6A839F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575" y="273372"/>
            <a:ext cx="4776440" cy="127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81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FBB5C-FF39-41F1-B7E9-C2223BEB8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292927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Какое предложение называют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осложнённым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Как распознать осложнённое предложение? </a:t>
            </a:r>
            <a:br>
              <a:rPr lang="ru-RU" dirty="0"/>
            </a:b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3FF7E7-7345-4207-84D6-B6516D96E4BD}"/>
              </a:ext>
            </a:extLst>
          </p:cNvPr>
          <p:cNvSpPr txBox="1"/>
          <p:nvPr/>
        </p:nvSpPr>
        <p:spPr>
          <a:xfrm>
            <a:off x="1743740" y="3732028"/>
            <a:ext cx="83678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Предложение называется простым осложнённым, если выполняются два условия: А) в предложении </a:t>
            </a:r>
            <a:r>
              <a:rPr lang="ru-RU" dirty="0">
                <a:solidFill>
                  <a:srgbClr val="0070C0"/>
                </a:solidFill>
              </a:rPr>
              <a:t>одна грамматическая основа</a:t>
            </a:r>
            <a:r>
              <a:rPr lang="ru-RU" dirty="0"/>
              <a:t>, </a:t>
            </a:r>
          </a:p>
          <a:p>
            <a:r>
              <a:rPr lang="ru-RU" dirty="0"/>
              <a:t>Б)  в предложении есть </a:t>
            </a:r>
            <a:r>
              <a:rPr lang="ru-RU" dirty="0">
                <a:solidFill>
                  <a:srgbClr val="0070C0"/>
                </a:solidFill>
              </a:rPr>
              <a:t>один или несколько осложняющих элементов</a:t>
            </a:r>
            <a:r>
              <a:rPr lang="ru-RU" dirty="0"/>
              <a:t>. </a:t>
            </a:r>
          </a:p>
          <a:p>
            <a:r>
              <a:rPr lang="ru-RU" dirty="0"/>
              <a:t>К осложняющим элементам относятся </a:t>
            </a:r>
          </a:p>
          <a:p>
            <a:r>
              <a:rPr lang="ru-RU" dirty="0"/>
              <a:t>1) </a:t>
            </a:r>
            <a:r>
              <a:rPr lang="ru-RU" i="1" dirty="0">
                <a:solidFill>
                  <a:srgbClr val="C00000"/>
                </a:solidFill>
              </a:rPr>
              <a:t>однородные члены предложения</a:t>
            </a:r>
            <a:r>
              <a:rPr lang="ru-RU" dirty="0">
                <a:solidFill>
                  <a:srgbClr val="C00000"/>
                </a:solidFill>
              </a:rPr>
              <a:t>;</a:t>
            </a:r>
          </a:p>
          <a:p>
            <a:r>
              <a:rPr lang="ru-RU" dirty="0">
                <a:solidFill>
                  <a:srgbClr val="C00000"/>
                </a:solidFill>
              </a:rPr>
              <a:t>2) </a:t>
            </a:r>
            <a:r>
              <a:rPr lang="ru-RU" i="1" dirty="0"/>
              <a:t>обособленные члены предложения</a:t>
            </a:r>
            <a:r>
              <a:rPr lang="ru-RU" dirty="0"/>
              <a:t>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62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BD42C0-69AE-4E4B-AEA4-A4A098023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8003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F45114-5954-45E1-A11A-4C7E9FB70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899" y="685800"/>
            <a:ext cx="4252137" cy="2089298"/>
          </a:xfrm>
        </p:spPr>
        <p:txBody>
          <a:bodyPr/>
          <a:lstStyle/>
          <a:p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Вводные слова 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801E3127-1D0B-4A68-A783-65D48F7E63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709702"/>
              </p:ext>
            </p:extLst>
          </p:nvPr>
        </p:nvGraphicFramePr>
        <p:xfrm>
          <a:off x="5316279" y="0"/>
          <a:ext cx="6875721" cy="14816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1059">
                  <a:extLst>
                    <a:ext uri="{9D8B030D-6E8A-4147-A177-3AD203B41FA5}">
                      <a16:colId xmlns:a16="http://schemas.microsoft.com/office/drawing/2014/main" val="3680265804"/>
                    </a:ext>
                  </a:extLst>
                </a:gridCol>
                <a:gridCol w="1315543">
                  <a:extLst>
                    <a:ext uri="{9D8B030D-6E8A-4147-A177-3AD203B41FA5}">
                      <a16:colId xmlns:a16="http://schemas.microsoft.com/office/drawing/2014/main" val="481734920"/>
                    </a:ext>
                  </a:extLst>
                </a:gridCol>
                <a:gridCol w="1104768">
                  <a:extLst>
                    <a:ext uri="{9D8B030D-6E8A-4147-A177-3AD203B41FA5}">
                      <a16:colId xmlns:a16="http://schemas.microsoft.com/office/drawing/2014/main" val="2579807835"/>
                    </a:ext>
                  </a:extLst>
                </a:gridCol>
                <a:gridCol w="1064791">
                  <a:extLst>
                    <a:ext uri="{9D8B030D-6E8A-4147-A177-3AD203B41FA5}">
                      <a16:colId xmlns:a16="http://schemas.microsoft.com/office/drawing/2014/main" val="2057053257"/>
                    </a:ext>
                  </a:extLst>
                </a:gridCol>
                <a:gridCol w="1084780">
                  <a:extLst>
                    <a:ext uri="{9D8B030D-6E8A-4147-A177-3AD203B41FA5}">
                      <a16:colId xmlns:a16="http://schemas.microsoft.com/office/drawing/2014/main" val="1254946426"/>
                    </a:ext>
                  </a:extLst>
                </a:gridCol>
                <a:gridCol w="1084780">
                  <a:extLst>
                    <a:ext uri="{9D8B030D-6E8A-4147-A177-3AD203B41FA5}">
                      <a16:colId xmlns:a16="http://schemas.microsoft.com/office/drawing/2014/main" val="2668144240"/>
                    </a:ext>
                  </a:extLst>
                </a:gridCol>
              </a:tblGrid>
              <a:tr h="903767">
                <a:tc>
                  <a:txBody>
                    <a:bodyPr/>
                    <a:lstStyle/>
                    <a:p>
                      <a:pPr fontAlgn="t"/>
                      <a:r>
                        <a:rPr lang="ru-RU" sz="1200" b="1" i="1" dirty="0">
                          <a:solidFill>
                            <a:srgbClr val="FFFF00"/>
                          </a:solidFill>
                          <a:effectLst/>
                        </a:rPr>
                        <a:t>Уверенность в сообщаемой информации</a:t>
                      </a:r>
                      <a:endParaRPr lang="ru-RU" sz="1200" dirty="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b="1" i="1" dirty="0">
                          <a:solidFill>
                            <a:srgbClr val="FFFF00"/>
                          </a:solidFill>
                          <a:effectLst/>
                        </a:rPr>
                        <a:t>Неуверенность в сообщаемой информации</a:t>
                      </a:r>
                      <a:endParaRPr lang="ru-RU" sz="1200" dirty="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b="1" i="1">
                          <a:solidFill>
                            <a:srgbClr val="FFFF00"/>
                          </a:solidFill>
                          <a:effectLst/>
                        </a:rPr>
                        <a:t>Порядок оформления мыслей</a:t>
                      </a:r>
                      <a:endParaRPr lang="ru-RU" sz="120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b="1" i="1">
                          <a:solidFill>
                            <a:srgbClr val="FFFF00"/>
                          </a:solidFill>
                          <a:effectLst/>
                        </a:rPr>
                        <a:t>Источник сообщаемой информации</a:t>
                      </a:r>
                      <a:endParaRPr lang="ru-RU" sz="120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b="1" i="1">
                          <a:solidFill>
                            <a:srgbClr val="FFFF00"/>
                          </a:solidFill>
                          <a:effectLst/>
                        </a:rPr>
                        <a:t>Чувство по отношению к сообщаемой информации</a:t>
                      </a:r>
                      <a:endParaRPr lang="ru-RU" sz="120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b="1" i="1" dirty="0">
                          <a:solidFill>
                            <a:srgbClr val="FFFF00"/>
                          </a:solidFill>
                          <a:effectLst/>
                        </a:rPr>
                        <a:t>Привлечение внимания собеседника</a:t>
                      </a:r>
                      <a:endParaRPr lang="ru-RU" sz="1200" dirty="0">
                        <a:solidFill>
                          <a:srgbClr val="FFFF00"/>
                        </a:solidFill>
                        <a:effectLst/>
                      </a:endParaRPr>
                    </a:p>
                  </a:txBody>
                  <a:tcPr marL="76200" marR="76200" marT="19050" marB="19050"/>
                </a:tc>
                <a:extLst>
                  <a:ext uri="{0D108BD9-81ED-4DB2-BD59-A6C34878D82A}">
                    <a16:rowId xmlns:a16="http://schemas.microsoft.com/office/drawing/2014/main" val="140789216"/>
                  </a:ext>
                </a:extLst>
              </a:tr>
              <a:tr h="13913062"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Безусловно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Бесспорно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Действительно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Естественно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Конечно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Несомненно 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Разумеется</a:t>
                      </a: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Вероятно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Должно быть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Кажется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Как правило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Может быть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Наверное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 всей вероятности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По-видимому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Пожалуй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 частности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Во всяком случае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Во-первых … в-десятых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Впрочем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Значит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Иными словами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Итак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Короче говоря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Между прочим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Наконец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Например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Напротив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Однако </a:t>
                      </a:r>
                      <a:r>
                        <a:rPr lang="ru-RU" sz="1200" i="1" dirty="0">
                          <a:solidFill>
                            <a:srgbClr val="002060"/>
                          </a:solidFill>
                          <a:effectLst/>
                        </a:rPr>
                        <a:t>(в середине предложения)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Одним словом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 другой стороны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Словом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Таким образом</a:t>
                      </a: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Говорят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Дескать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Как говорится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Как известно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 моему мнению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 сообщению (</a:t>
                      </a:r>
                      <a:r>
                        <a:rPr lang="ru-RU" sz="1200" i="1" dirty="0">
                          <a:solidFill>
                            <a:srgbClr val="002060"/>
                          </a:solidFill>
                          <a:effectLst/>
                        </a:rPr>
                        <a:t>кого-л.)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По-моему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По-твоему</a:t>
                      </a: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 досаде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 несчастью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 сожалению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 счастью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К удивлению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Увы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Чего доброго</a:t>
                      </a:r>
                    </a:p>
                  </a:txBody>
                  <a:tcPr marL="76200" marR="76200" marT="19050" marB="190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Будьте добры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Видите ли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Допустим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Знаете (ли)</a:t>
                      </a:r>
                    </a:p>
                    <a:p>
                      <a:pPr fontAlgn="t"/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</a:rPr>
                        <a:t>Пожалуйста</a:t>
                      </a:r>
                    </a:p>
                  </a:txBody>
                  <a:tcPr marL="76200" marR="76200" marT="19050" marB="19050"/>
                </a:tc>
                <a:extLst>
                  <a:ext uri="{0D108BD9-81ED-4DB2-BD59-A6C34878D82A}">
                    <a16:rowId xmlns:a16="http://schemas.microsoft.com/office/drawing/2014/main" val="4294053809"/>
                  </a:ext>
                </a:extLst>
              </a:tr>
            </a:tbl>
          </a:graphicData>
        </a:graphic>
      </p:graphicFrame>
      <p:sp>
        <p:nvSpPr>
          <p:cNvPr id="4" name="Текст 3">
            <a:extLst>
              <a:ext uri="{FF2B5EF4-FFF2-40B4-BE49-F238E27FC236}">
                <a16:creationId xmlns:a16="http://schemas.microsoft.com/office/drawing/2014/main" id="{940E9BBA-8D6B-4F95-82AA-396FD9734E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5302" y="2137144"/>
            <a:ext cx="4678326" cy="3730256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Относятся к обособленным «</a:t>
            </a:r>
            <a:r>
              <a:rPr lang="ru-RU" sz="2000" i="1" dirty="0">
                <a:solidFill>
                  <a:schemeClr val="bg1">
                    <a:lumMod val="95000"/>
                  </a:schemeClr>
                </a:solidFill>
              </a:rPr>
              <a:t>не членам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» предложения. </a:t>
            </a:r>
          </a:p>
          <a:p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Это слова или сочетания слов, при помощи которых говорящий </a:t>
            </a:r>
            <a:r>
              <a:rPr lang="ru-RU" sz="2000" dirty="0">
                <a:solidFill>
                  <a:srgbClr val="FFFF00"/>
                </a:solidFill>
              </a:rPr>
              <a:t>выражает своё отношение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 к тому, о чём он сообщает,  </a:t>
            </a:r>
            <a:r>
              <a:rPr lang="ru-RU" sz="2000" dirty="0">
                <a:solidFill>
                  <a:srgbClr val="FFFF00"/>
                </a:solidFill>
              </a:rPr>
              <a:t>оценивает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 собственное высказывание, или </a:t>
            </a:r>
            <a:r>
              <a:rPr lang="ru-RU" sz="2000" dirty="0">
                <a:solidFill>
                  <a:srgbClr val="FFFF00"/>
                </a:solidFill>
              </a:rPr>
              <a:t>оформляет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</a:rPr>
              <a:t> свои мысли. </a:t>
            </a:r>
          </a:p>
          <a:p>
            <a:r>
              <a:rPr lang="ru-RU" dirty="0">
                <a:solidFill>
                  <a:schemeClr val="bg1"/>
                </a:solidFill>
              </a:rPr>
              <a:t>Вводные слова </a:t>
            </a:r>
            <a:r>
              <a:rPr lang="ru-RU" u="sng" dirty="0">
                <a:solidFill>
                  <a:schemeClr val="bg1"/>
                </a:solidFill>
              </a:rPr>
              <a:t>не являются членами предложения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u="sng" dirty="0">
                <a:solidFill>
                  <a:schemeClr val="bg1"/>
                </a:solidFill>
              </a:rPr>
              <a:t>не отвечают на вопросы и могут свободно позиционироваться в предложении</a:t>
            </a:r>
            <a:r>
              <a:rPr lang="ru-RU" dirty="0">
                <a:solidFill>
                  <a:schemeClr val="bg1"/>
                </a:solidFill>
              </a:rPr>
              <a:t>. Именно это является причиной их обособления.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F195AD-8819-4000-A64A-2CA20F22C5B6}"/>
              </a:ext>
            </a:extLst>
          </p:cNvPr>
          <p:cNvSpPr txBox="1"/>
          <p:nvPr/>
        </p:nvSpPr>
        <p:spPr>
          <a:xfrm>
            <a:off x="148855" y="6103088"/>
            <a:ext cx="5082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http://moslingvist.ru/8_klass/vvodnye_i_vstavnye_konstrukcii/</a:t>
            </a:r>
            <a:r>
              <a:rPr lang="ru-RU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261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5FC52C-AE63-41AB-9D70-B8146580A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358" y="685800"/>
            <a:ext cx="9941442" cy="14859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dirty="0"/>
              <a:t>Сложность идентификации вводных слов заключается в том, что существуют слова, звучащие так же, как и вводные. Они являются членами предложения и поэтому не обособляются.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F561746F-65E0-4478-8568-FEF7AC02098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91220499"/>
              </p:ext>
            </p:extLst>
          </p:nvPr>
        </p:nvGraphicFramePr>
        <p:xfrm>
          <a:off x="1371600" y="2285999"/>
          <a:ext cx="9707526" cy="26900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853763">
                  <a:extLst>
                    <a:ext uri="{9D8B030D-6E8A-4147-A177-3AD203B41FA5}">
                      <a16:colId xmlns:a16="http://schemas.microsoft.com/office/drawing/2014/main" val="2773556918"/>
                    </a:ext>
                  </a:extLst>
                </a:gridCol>
                <a:gridCol w="4853763">
                  <a:extLst>
                    <a:ext uri="{9D8B030D-6E8A-4147-A177-3AD203B41FA5}">
                      <a16:colId xmlns:a16="http://schemas.microsoft.com/office/drawing/2014/main" val="3213267716"/>
                    </a:ext>
                  </a:extLst>
                </a:gridCol>
              </a:tblGrid>
              <a:tr h="51248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Вводные слова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Не вводные слова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7183263"/>
                  </a:ext>
                </a:extLst>
              </a:tr>
              <a:tr h="512489"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Мы завтра, </a:t>
                      </a:r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конечно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пойдём в лес.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Существование живых организмов </a:t>
                      </a:r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конечно.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6121847"/>
                  </a:ext>
                </a:extLst>
              </a:tr>
              <a:tr h="512489"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Иванов, </a:t>
                      </a:r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кажется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уехал.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Всё это тебе только </a:t>
                      </a:r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кажется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384089"/>
                  </a:ext>
                </a:extLst>
              </a:tr>
              <a:tr h="512489">
                <a:tc>
                  <a:txBody>
                    <a:bodyPr/>
                    <a:lstStyle/>
                    <a:p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Таким образом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мы пришли к выводу о необходимости решить проблему демографии.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Проблему будем решать именно </a:t>
                      </a:r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таким образом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7356925"/>
                  </a:ext>
                </a:extLst>
              </a:tr>
              <a:tr h="512489">
                <a:tc>
                  <a:txBody>
                    <a:bodyPr/>
                    <a:lstStyle/>
                    <a:p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По-моему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сегодня хорошая погода.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 всё-таки сделал </a:t>
                      </a:r>
                      <a:r>
                        <a:rPr lang="ru-RU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по-моему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55188"/>
                  </a:ext>
                </a:extLst>
              </a:tr>
            </a:tbl>
          </a:graphicData>
        </a:graphic>
      </p:graphicFrame>
      <p:pic>
        <p:nvPicPr>
          <p:cNvPr id="8" name="Объект 7">
            <a:extLst>
              <a:ext uri="{FF2B5EF4-FFF2-40B4-BE49-F238E27FC236}">
                <a16:creationId xmlns:a16="http://schemas.microsoft.com/office/drawing/2014/main" id="{94390931-5F0D-4B34-B6B8-181B1C110C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68769" y="5090334"/>
            <a:ext cx="4410357" cy="1204138"/>
          </a:xfrm>
        </p:spPr>
      </p:pic>
    </p:spTree>
    <p:extLst>
      <p:ext uri="{BB962C8B-B14F-4D97-AF65-F5344CB8AC3E}">
        <p14:creationId xmlns:p14="http://schemas.microsoft.com/office/powerpoint/2010/main" val="2670662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51CFE6-9628-4CA5-BBC7-3B20C2C45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026" y="1301361"/>
            <a:ext cx="9612970" cy="2388138"/>
          </a:xfrm>
        </p:spPr>
        <p:txBody>
          <a:bodyPr>
            <a:normAutofit/>
          </a:bodyPr>
          <a:lstStyle/>
          <a:p>
            <a:r>
              <a:rPr lang="ru-RU" sz="4400" dirty="0"/>
              <a:t>ЗАПОМНИТЕ! Не бывают вводными слова: 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6248927-D89F-4672-89F2-A32771160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549" y="3827721"/>
            <a:ext cx="10579395" cy="1728918"/>
          </a:xfrm>
        </p:spPr>
        <p:txBody>
          <a:bodyPr>
            <a:noAutofit/>
          </a:bodyPr>
          <a:lstStyle/>
          <a:p>
            <a:r>
              <a:rPr lang="ru-RU" sz="2800" b="1" i="1" dirty="0"/>
              <a:t>ведь, вот, будто, как будто, словно, именно, якобы, даже, как раз, едва ли, вряд ли, почти, приблизительно, примерно, просто, решительно, как бы, вдруг, исключительно.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2989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08333E-7 4.81481E-6 L -2.08333E-7 -0.07223 " pathEditMode="relative" rAng="0" ptsTypes="AA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42B1E3-25EC-4A35-AF92-BB1967220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799"/>
            <a:ext cx="9601200" cy="3418367"/>
          </a:xfrm>
        </p:spPr>
        <p:txBody>
          <a:bodyPr>
            <a:normAutofit/>
          </a:bodyPr>
          <a:lstStyle/>
          <a:p>
            <a:r>
              <a:rPr lang="ru-RU" dirty="0"/>
              <a:t>Домашнее задание:</a:t>
            </a:r>
            <a:br>
              <a:rPr lang="ru-RU" dirty="0"/>
            </a:br>
            <a:r>
              <a:rPr lang="ru-RU" dirty="0"/>
              <a:t>упр. </a:t>
            </a:r>
            <a:r>
              <a:rPr lang="ru-RU" dirty="0">
                <a:solidFill>
                  <a:srgbClr val="C00000"/>
                </a:solidFill>
              </a:rPr>
              <a:t>ВС1, ВС2, ВС3 </a:t>
            </a:r>
            <a:r>
              <a:rPr lang="ru-RU" dirty="0"/>
              <a:t>– в тетради.</a:t>
            </a:r>
            <a:br>
              <a:rPr lang="ru-RU" dirty="0"/>
            </a:br>
            <a:br>
              <a:rPr lang="ru-RU" sz="1200" b="1" dirty="0"/>
            </a:br>
            <a:r>
              <a:rPr lang="ru-RU" sz="1200" b="1" u="sng" spc="100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r>
              <a:rPr lang="ru-RU" sz="1200" b="1" spc="100" dirty="0">
                <a:solidFill>
                  <a:srgbClr val="002060"/>
                </a:solidFill>
              </a:rPr>
              <a:t>/</a:t>
            </a:r>
            <a:r>
              <a:rPr lang="ru-RU" sz="1200" b="1" u="sng" spc="100" dirty="0">
                <a:solidFill>
                  <a:srgbClr val="002060"/>
                </a:solidFill>
                <a:hlinkClick r:id="rId3" tooltip="8 класс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8 класс</a:t>
            </a:r>
            <a:r>
              <a:rPr lang="ru-RU" sz="1200" b="1" spc="100" dirty="0">
                <a:solidFill>
                  <a:srgbClr val="002060"/>
                </a:solidFill>
              </a:rPr>
              <a:t>/</a:t>
            </a:r>
            <a:r>
              <a:rPr lang="ru-RU" sz="1200" b="1" u="sng" spc="100" dirty="0">
                <a:solidFill>
                  <a:srgbClr val="002060"/>
                </a:solidFill>
                <a:hlinkClick r:id="rId4" tooltip="Вводные и вставные конструкци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Вводные и вставные конструкции</a:t>
            </a:r>
            <a:r>
              <a:rPr lang="ru-RU" sz="1200" b="1" spc="100" dirty="0">
                <a:solidFill>
                  <a:srgbClr val="002060"/>
                </a:solidFill>
              </a:rPr>
              <a:t>/</a:t>
            </a:r>
            <a:r>
              <a:rPr lang="ru-RU" sz="1200" b="1" spc="100" dirty="0">
                <a:solidFill>
                  <a:srgbClr val="FF0000"/>
                </a:solidFill>
              </a:rPr>
              <a:t>Упражнения по теме "Вводные и вставные конструкции"</a:t>
            </a:r>
            <a:br>
              <a:rPr lang="ru-RU" sz="1200" b="1" spc="100" dirty="0">
                <a:solidFill>
                  <a:srgbClr val="002060"/>
                </a:solidFill>
              </a:rPr>
            </a:br>
            <a:endParaRPr lang="ru-RU" sz="1200" b="1" spc="1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1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4674FA-1373-4E97-AC1E-39288FACA8D9}"/>
              </a:ext>
            </a:extLst>
          </p:cNvPr>
          <p:cNvSpPr txBox="1"/>
          <p:nvPr/>
        </p:nvSpPr>
        <p:spPr>
          <a:xfrm>
            <a:off x="1839433" y="1041991"/>
            <a:ext cx="8516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1E4F92-36AE-478C-BE9B-000E20520EED}"/>
              </a:ext>
            </a:extLst>
          </p:cNvPr>
          <p:cNvSpPr txBox="1"/>
          <p:nvPr/>
        </p:nvSpPr>
        <p:spPr>
          <a:xfrm>
            <a:off x="2402959" y="2485210"/>
            <a:ext cx="85166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  <a:latin typeface="Book Antiqua" panose="02040602050305030304" pitchFamily="18" charset="0"/>
              </a:rPr>
              <a:t>Вводные слова</a:t>
            </a:r>
            <a:r>
              <a:rPr lang="ru-RU" sz="6600" dirty="0">
                <a:solidFill>
                  <a:srgbClr val="FF0000"/>
                </a:solidFill>
                <a:latin typeface="Book Antiqua" panose="02040602050305030304" pitchFamily="18" charset="0"/>
              </a:rPr>
              <a:t>:       тест-разминка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A0572A-9BEE-4B02-95F3-B71233E21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725" y="391161"/>
            <a:ext cx="5508755" cy="130166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A05C2A-E890-4C6D-BC6C-2C781FD358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596" y="4354856"/>
            <a:ext cx="2405395" cy="186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82104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C9A14B-1E9E-4F89-A708-A312A91CA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600" b="1" i="1" dirty="0">
                <a:solidFill>
                  <a:srgbClr val="FF0000"/>
                </a:solidFill>
              </a:rPr>
              <a:t>1. Какие утверждения являются неправильными?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D24DB6-2FC7-4273-95EE-9699196C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563" y="1998921"/>
            <a:ext cx="10781414" cy="3868479"/>
          </a:xfrm>
        </p:spPr>
        <p:txBody>
          <a:bodyPr/>
          <a:lstStyle/>
          <a:p>
            <a:r>
              <a:rPr lang="ru-RU" dirty="0"/>
              <a:t>1) Вводные конструкции — это слова, словосочетания, предложения, которые употребляются в составе предложения для передачи различных оценок характеристики высказывания.</a:t>
            </a:r>
          </a:p>
          <a:p>
            <a:r>
              <a:rPr lang="ru-RU" dirty="0">
                <a:solidFill>
                  <a:srgbClr val="002060"/>
                </a:solidFill>
              </a:rPr>
              <a:t>2) При помощи вводных слов могут передаваться модальная или эмоциональная оценка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сообщаемой информации. </a:t>
            </a:r>
          </a:p>
          <a:p>
            <a:r>
              <a:rPr lang="ru-RU" dirty="0"/>
              <a:t>3) Вводные конструкции связаны синтаксически с другими членами предложения.</a:t>
            </a:r>
          </a:p>
          <a:p>
            <a:r>
              <a:rPr lang="ru-RU" dirty="0">
                <a:solidFill>
                  <a:srgbClr val="002060"/>
                </a:solidFill>
              </a:rPr>
              <a:t>4) Вводные конструкции могут быть в предложении сказуемым и обстоятельством</a:t>
            </a:r>
            <a:r>
              <a:rPr lang="ru-RU" dirty="0"/>
              <a:t>.</a:t>
            </a:r>
          </a:p>
          <a:p>
            <a:r>
              <a:rPr lang="ru-RU" dirty="0"/>
              <a:t>5) Вводные слова не вступают в синтаксическую связь с членами предложения. </a:t>
            </a:r>
          </a:p>
          <a:p>
            <a:r>
              <a:rPr lang="ru-RU" dirty="0"/>
              <a:t>6) Одни и те же слова могут употребляться то в качестве вводных, то в качестве членов предложения.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61DC26-7E2C-4A69-9A95-509167923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205" y="296382"/>
            <a:ext cx="2013097" cy="170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707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2C412C-F9ED-4C24-96F1-926C03E0F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685800"/>
            <a:ext cx="9856381" cy="96224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2. Какие утверждения являются верными?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44C553-05BE-4761-ADF8-87824F780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9601200" cy="3886200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1) Вводные конструкции не являются членами предложения.</a:t>
            </a:r>
          </a:p>
          <a:p>
            <a:r>
              <a:rPr lang="ru-RU" dirty="0">
                <a:solidFill>
                  <a:schemeClr val="tx1"/>
                </a:solidFill>
              </a:rPr>
              <a:t>2) Вводные конструкции выделяются на письме только запятыми.</a:t>
            </a:r>
          </a:p>
          <a:p>
            <a:r>
              <a:rPr lang="ru-RU" dirty="0">
                <a:solidFill>
                  <a:schemeClr val="tx1"/>
                </a:solidFill>
              </a:rPr>
              <a:t>3) Вводные слова могут употребляться в качестве самостоятельных предложений.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4) Вводные слова при произнесении выделяются интонацией (паузами и сравнительно быстрым произнесением).</a:t>
            </a:r>
          </a:p>
          <a:p>
            <a:r>
              <a:rPr lang="ru-RU" dirty="0">
                <a:solidFill>
                  <a:schemeClr val="tx1"/>
                </a:solidFill>
              </a:rPr>
              <a:t>5) Вводные слова не отделяются запятой от союзов А, НО, образуя с ними одно целое: </a:t>
            </a:r>
            <a:r>
              <a:rPr lang="ru-RU" b="1" i="1" dirty="0">
                <a:solidFill>
                  <a:schemeClr val="tx1"/>
                </a:solidFill>
              </a:rPr>
              <a:t>а впрочем, а в-третьих, но если </a:t>
            </a:r>
            <a:r>
              <a:rPr lang="ru-RU" dirty="0">
                <a:solidFill>
                  <a:schemeClr val="tx1"/>
                </a:solidFill>
              </a:rPr>
              <a:t>и т.д. </a:t>
            </a:r>
          </a:p>
          <a:p>
            <a:r>
              <a:rPr lang="ru-RU" dirty="0">
                <a:solidFill>
                  <a:schemeClr val="tx1"/>
                </a:solidFill>
              </a:rPr>
              <a:t>6) Слова ПРИБЛИЗИТЕЛЬНО, КАК БУДТО, КАК РАЗ, ПРИМЕРНО, ПОЧТИ, ИМЕННО  никогда не могут употребляться в роли вводных слов. </a:t>
            </a:r>
          </a:p>
          <a:p>
            <a:pPr algn="just"/>
            <a:r>
              <a:rPr lang="ru-RU" dirty="0"/>
              <a:t>7) В предложении </a:t>
            </a:r>
            <a:r>
              <a:rPr lang="ru-RU" b="1" i="1" dirty="0"/>
              <a:t>За этим лесом </a:t>
            </a:r>
            <a:r>
              <a:rPr lang="ru-RU" b="1" i="1" dirty="0">
                <a:solidFill>
                  <a:srgbClr val="FF0000"/>
                </a:solidFill>
              </a:rPr>
              <a:t>видно</a:t>
            </a:r>
            <a:r>
              <a:rPr lang="ru-RU" b="1" i="1" dirty="0"/>
              <a:t> озеро </a:t>
            </a:r>
            <a:r>
              <a:rPr lang="ru-RU" dirty="0"/>
              <a:t>выделенное слово можно идентифицировать как вводное или как член предложения только при помощи интонации. 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912CA3-13A8-4A5A-BF6B-1E817D0F0B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598" y="1204879"/>
            <a:ext cx="723015" cy="96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179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9C9686-FD05-4226-8CD2-79387F930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153633"/>
          </a:xfrm>
        </p:spPr>
        <p:txBody>
          <a:bodyPr>
            <a:noAutofit/>
          </a:bodyPr>
          <a:lstStyle/>
          <a:p>
            <a:pPr marL="384048" lvl="0" indent="-384048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</a:pPr>
            <a: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  <a:t>3. Найдите предложения, в которых есть вводные слова (знаки препинания не расставлены).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A2C902-C343-4AA8-A86E-060BF8CE2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594344"/>
            <a:ext cx="9601200" cy="220094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1) Поезд мчит меня к счастью и к успеху.</a:t>
            </a:r>
          </a:p>
          <a:p>
            <a:r>
              <a:rPr lang="ru-RU" dirty="0"/>
              <a:t>2) Он правда в туз из пистолета в пяти саженях попадал.</a:t>
            </a:r>
          </a:p>
          <a:p>
            <a:r>
              <a:rPr lang="ru-RU" dirty="0"/>
              <a:t>3) Мы не надеялись более никогда встретиться однако встретились.</a:t>
            </a:r>
          </a:p>
          <a:p>
            <a:r>
              <a:rPr lang="ru-RU" dirty="0"/>
              <a:t>4) У нас весна солнышко греет. Одним словом жизнь расцветает.</a:t>
            </a:r>
          </a:p>
          <a:p>
            <a:r>
              <a:rPr lang="ru-RU" dirty="0"/>
              <a:t>5) Самозванец однако пренебрёг неуместным намёком. </a:t>
            </a:r>
          </a:p>
          <a:p>
            <a:r>
              <a:rPr lang="ru-RU" dirty="0"/>
              <a:t>6) Нас увы никто не встретил.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5A641A-0024-4B61-B867-E68B29F99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674" y="3965944"/>
            <a:ext cx="2878852" cy="234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8468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0DEB86-657F-41C2-AC52-6EF9D47F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685800"/>
            <a:ext cx="10122195" cy="106857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Найдите предложения, в которых выделенные слова являются вводными (знаки препинания не расставлены).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DC4D4B-B52C-4F04-8942-6E5BDED263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1) Я видел счастливого человека, заветная мечта которого осуществлялась так ОЧЕВИДНО.</a:t>
            </a:r>
          </a:p>
          <a:p>
            <a:r>
              <a:rPr lang="ru-RU" dirty="0">
                <a:solidFill>
                  <a:schemeClr val="tx1"/>
                </a:solidFill>
              </a:rPr>
              <a:t>2) Графиня весьма КСТАТИ воротилась в гостиную.</a:t>
            </a:r>
          </a:p>
          <a:p>
            <a:r>
              <a:rPr lang="ru-RU" dirty="0">
                <a:solidFill>
                  <a:schemeClr val="tx1"/>
                </a:solidFill>
              </a:rPr>
              <a:t>3) ДЕЙСТВИТЕЛЬНО XIII век — это кризис феодализма во всем мире.</a:t>
            </a:r>
          </a:p>
          <a:p>
            <a:r>
              <a:rPr lang="ru-RU" dirty="0">
                <a:solidFill>
                  <a:schemeClr val="tx1"/>
                </a:solidFill>
              </a:rPr>
              <a:t>4) ОЧЕВИДНО сторож укрылся от непогоды и теперь спал где-нибудь.</a:t>
            </a:r>
          </a:p>
          <a:p>
            <a:r>
              <a:rPr lang="ru-RU" dirty="0">
                <a:solidFill>
                  <a:schemeClr val="tx1"/>
                </a:solidFill>
              </a:rPr>
              <a:t>5) На бледном лице ее ВЕРОЯТНО потухала редкостная красота.</a:t>
            </a:r>
          </a:p>
          <a:p>
            <a:r>
              <a:rPr lang="ru-RU" dirty="0">
                <a:solidFill>
                  <a:schemeClr val="tx1"/>
                </a:solidFill>
              </a:rPr>
              <a:t>6) КСТАТИ слой глины в этом месте был гораздо тоньше, чем над всей крышей.</a:t>
            </a:r>
          </a:p>
          <a:p>
            <a:r>
              <a:rPr lang="ru-RU" dirty="0">
                <a:solidFill>
                  <a:schemeClr val="tx1"/>
                </a:solidFill>
              </a:rPr>
              <a:t>7) Завтра весьма ВЕРОЯТНО установление по-настоящему весенней погоды.</a:t>
            </a:r>
          </a:p>
          <a:p>
            <a:r>
              <a:rPr lang="ru-RU" dirty="0">
                <a:solidFill>
                  <a:schemeClr val="tx1"/>
                </a:solidFill>
              </a:rPr>
              <a:t>8) Ломоносов МОЖЕТ БЫТЬ наш первый гений со времён Андрея Рублёва.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02EDD72-F035-46F3-B0B7-EFC6A7D40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6704" y="2791945"/>
            <a:ext cx="1637791" cy="172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4456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E75A48-9BC0-4363-A962-DB1397D35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0908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5. Найдите предложения, в которых неправильно расставлены знаки препинания.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E66577-07CE-4D25-92CF-1646E69D9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1) К несчастью, частые и сильные дожди мешали успешному ходу путешествия.</a:t>
            </a:r>
          </a:p>
          <a:p>
            <a:r>
              <a:rPr lang="ru-RU" dirty="0">
                <a:solidFill>
                  <a:schemeClr val="tx1"/>
                </a:solidFill>
              </a:rPr>
              <a:t>2) Олег усмехнулся, однако, чело и взор </a:t>
            </a:r>
            <a:r>
              <a:rPr lang="ru-RU" dirty="0" err="1">
                <a:solidFill>
                  <a:schemeClr val="tx1"/>
                </a:solidFill>
              </a:rPr>
              <a:t>омрачилися</a:t>
            </a:r>
            <a:r>
              <a:rPr lang="ru-RU" dirty="0">
                <a:solidFill>
                  <a:schemeClr val="tx1"/>
                </a:solidFill>
              </a:rPr>
              <a:t> думой.</a:t>
            </a:r>
          </a:p>
          <a:p>
            <a:r>
              <a:rPr lang="ru-RU" dirty="0">
                <a:solidFill>
                  <a:schemeClr val="tx1"/>
                </a:solidFill>
              </a:rPr>
              <a:t>3) Впрочем, Софья Николаевна не очень постарела.</a:t>
            </a:r>
          </a:p>
          <a:p>
            <a:r>
              <a:rPr lang="ru-RU" dirty="0">
                <a:solidFill>
                  <a:schemeClr val="tx1"/>
                </a:solidFill>
              </a:rPr>
              <a:t>4) Тайная канцелярия полтергейстами, как известно, не занималась.</a:t>
            </a:r>
          </a:p>
          <a:p>
            <a:r>
              <a:rPr lang="ru-RU" dirty="0">
                <a:solidFill>
                  <a:schemeClr val="tx1"/>
                </a:solidFill>
              </a:rPr>
              <a:t>5) Правда, в огне не горит и в воде не тонет.</a:t>
            </a:r>
          </a:p>
          <a:p>
            <a:r>
              <a:rPr lang="ru-RU" dirty="0">
                <a:solidFill>
                  <a:schemeClr val="tx1"/>
                </a:solidFill>
              </a:rPr>
              <a:t>6) Упражнение, должно быть, выполнено чисто и аккуратно.</a:t>
            </a:r>
          </a:p>
          <a:p>
            <a:r>
              <a:rPr lang="ru-RU" dirty="0">
                <a:solidFill>
                  <a:schemeClr val="tx1"/>
                </a:solidFill>
              </a:rPr>
              <a:t>7) В отеле вам, наверняка, предложат самый дорогой вариант сервиса.</a:t>
            </a:r>
          </a:p>
          <a:p>
            <a:r>
              <a:rPr lang="ru-RU" dirty="0">
                <a:solidFill>
                  <a:schemeClr val="tx1"/>
                </a:solidFill>
              </a:rPr>
              <a:t>8) Сегодня у нас, как раз, урок русского языка. </a:t>
            </a:r>
          </a:p>
          <a:p>
            <a:br>
              <a:rPr lang="ru-RU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3EC64CB-3B42-4F6A-83E3-C10CE571BF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8425" y="5293438"/>
            <a:ext cx="1630093" cy="137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4889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9FD48F-F891-4CD5-93AD-14CC7CBA6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576406"/>
            <a:ext cx="9601200" cy="84304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6. Укажите цифры, на месте которых должны стоять запятые.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B3DAF1-467B-4166-87AD-E7666B86AA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581121"/>
            <a:ext cx="9601200" cy="1143000"/>
          </a:xfrm>
        </p:spPr>
        <p:txBody>
          <a:bodyPr/>
          <a:lstStyle/>
          <a:p>
            <a:pPr algn="just"/>
            <a:r>
              <a:rPr lang="ru-RU" dirty="0"/>
              <a:t>А) Звуки музыки из распахнутых окон (1) словно (2) силились выразить что-то. И всем (3) казалось (4) что (5) вот-вот (6) кажется (7) будет схвачена тема.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0109EE-19FA-45A3-83CE-159F94388928}"/>
              </a:ext>
            </a:extLst>
          </p:cNvPr>
          <p:cNvSpPr txBox="1"/>
          <p:nvPr/>
        </p:nvSpPr>
        <p:spPr>
          <a:xfrm>
            <a:off x="1626781" y="4686301"/>
            <a:ext cx="934601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Б) «Осенний день в Сокольниках» – единственная (1) по всей видимости (2) картина Левитана, в которой (3) по-настоящему (4) присутствует человек. Это пейзаж, где серая осень (5) поистине (6) оживает. По мнению отдельных искусствоведов (7) живопись Левитана (8) в целом (9) превосходит работы большинства других пейзажистов.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7F8799-9934-4257-BAD6-E5AD64B3D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781" y="2724121"/>
            <a:ext cx="2427439" cy="196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695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86DBE-B3DD-4172-8041-6B5FADE6D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Вводные слова:</a:t>
            </a:r>
            <a:endParaRPr lang="ru-RU" sz="44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FA7372D-478F-4B75-9DF8-1610481619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практические упражнения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697987-0293-411A-BDD5-C07938C48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4303"/>
            <a:ext cx="7549116" cy="202141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A0672F-109F-47BB-86CD-6947264F3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5297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31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FC8094-185A-4F00-B726-852B60BE1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7086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solidFill>
                  <a:srgbClr val="FFFF00"/>
                </a:solidFill>
              </a:rPr>
              <a:t>Расставьте знаки препинания.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94BAB6-9646-465D-92E6-E465E8CCED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913860"/>
            <a:ext cx="9601200" cy="3953540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/>
              <a:t>Может быть вводные слова помогут нам сделать свою речь более выразительной?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Ученик изучающий вводные слова может быть старательным и исполнительным.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Руки мои к страшной моей досаде слегка дрожали когда я выполнял упражнения по теме «Вводные слова».</a:t>
            </a:r>
            <a:endParaRPr lang="ru-RU" i="1" dirty="0"/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Изучение вводных слов кажется мне делом нетрудным.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Большинство вводных слов безусловно служит для выражения модальности.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Необходимость изучения вводных слов безусловна.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Тема «Вводные слова» для нас не новая однако интересная.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Вводные слова однако могут не только выражать модальность но и служить средством оформления мыслей. </a:t>
            </a:r>
          </a:p>
          <a:p>
            <a:pPr marL="457200" indent="-457200">
              <a:buFont typeface="+mj-lt"/>
              <a:buAutoNum type="arabicPeriod"/>
            </a:pPr>
            <a:endParaRPr lang="ru-RU" dirty="0"/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49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A7E308-0813-4E7A-A150-2A28B67DB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563" y="685800"/>
            <a:ext cx="10611293" cy="14859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ru-RU" sz="2400" dirty="0">
                <a:solidFill>
                  <a:srgbClr val="FFFF00"/>
                </a:solidFill>
              </a:rPr>
              <a:t>С данными словами составьте пары предложений, употребив их в роли </a:t>
            </a:r>
            <a:r>
              <a:rPr lang="ru-RU" sz="2400" b="1" u="sng" dirty="0">
                <a:solidFill>
                  <a:srgbClr val="FFFF00"/>
                </a:solidFill>
              </a:rPr>
              <a:t>вводных</a:t>
            </a:r>
            <a:r>
              <a:rPr lang="ru-RU" sz="2400" dirty="0">
                <a:solidFill>
                  <a:srgbClr val="FFFF00"/>
                </a:solidFill>
              </a:rPr>
              <a:t> и в роли </a:t>
            </a:r>
            <a:r>
              <a:rPr lang="ru-RU" sz="2400" b="1" u="sng" dirty="0">
                <a:solidFill>
                  <a:srgbClr val="FFFF00"/>
                </a:solidFill>
              </a:rPr>
              <a:t>членов предложения</a:t>
            </a:r>
            <a:r>
              <a:rPr lang="ru-RU" sz="2400" dirty="0">
                <a:solidFill>
                  <a:srgbClr val="FFFF00"/>
                </a:solidFill>
              </a:rPr>
              <a:t>. Как изменится смысл и грамматический состав предложений? Как изменится значение и функции предложенных слов?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5F1438-794F-4593-AA11-7848E04985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563" y="2573079"/>
            <a:ext cx="10728251" cy="1244009"/>
          </a:xfrm>
        </p:spPr>
        <p:txBody>
          <a:bodyPr>
            <a:normAutofit/>
          </a:bodyPr>
          <a:lstStyle/>
          <a:p>
            <a:r>
              <a:rPr lang="ru-RU" sz="3200" i="1" dirty="0">
                <a:solidFill>
                  <a:srgbClr val="C00000"/>
                </a:solidFill>
              </a:rPr>
              <a:t>Очевидно, кажется, видно, верно, напротив, может быть. 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6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42B1E3-25EC-4A35-AF92-BB1967220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799"/>
            <a:ext cx="9601200" cy="3418367"/>
          </a:xfrm>
        </p:spPr>
        <p:txBody>
          <a:bodyPr>
            <a:normAutofit/>
          </a:bodyPr>
          <a:lstStyle/>
          <a:p>
            <a:r>
              <a:rPr lang="ru-RU" dirty="0"/>
              <a:t>Домашнее задание:</a:t>
            </a:r>
            <a:br>
              <a:rPr lang="ru-RU" dirty="0"/>
            </a:br>
            <a:r>
              <a:rPr lang="ru-RU" dirty="0"/>
              <a:t>упр. </a:t>
            </a:r>
            <a:r>
              <a:rPr lang="ru-RU" dirty="0">
                <a:solidFill>
                  <a:srgbClr val="C00000"/>
                </a:solidFill>
              </a:rPr>
              <a:t>ВС4, ВС5, ВС6 </a:t>
            </a:r>
            <a:r>
              <a:rPr lang="ru-RU" dirty="0"/>
              <a:t>– в тетради.</a:t>
            </a:r>
            <a:br>
              <a:rPr lang="ru-RU" dirty="0"/>
            </a:br>
            <a:br>
              <a:rPr lang="ru-RU" sz="1200" b="1" dirty="0"/>
            </a:br>
            <a:r>
              <a:rPr lang="ru-RU" sz="1200" b="1" u="sng" spc="100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Главная</a:t>
            </a:r>
            <a:r>
              <a:rPr lang="ru-RU" sz="1200" b="1" spc="100" dirty="0">
                <a:solidFill>
                  <a:srgbClr val="002060"/>
                </a:solidFill>
              </a:rPr>
              <a:t>/</a:t>
            </a:r>
            <a:r>
              <a:rPr lang="ru-RU" sz="1200" b="1" u="sng" spc="100" dirty="0">
                <a:solidFill>
                  <a:srgbClr val="002060"/>
                </a:solidFill>
                <a:hlinkClick r:id="rId3" tooltip="8 класс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8 класс</a:t>
            </a:r>
            <a:r>
              <a:rPr lang="ru-RU" sz="1200" b="1" spc="100" dirty="0">
                <a:solidFill>
                  <a:srgbClr val="002060"/>
                </a:solidFill>
              </a:rPr>
              <a:t>/</a:t>
            </a:r>
            <a:r>
              <a:rPr lang="ru-RU" sz="1200" b="1" u="sng" spc="100" dirty="0">
                <a:solidFill>
                  <a:srgbClr val="002060"/>
                </a:solidFill>
                <a:hlinkClick r:id="rId4" tooltip="Вводные и вставные конструкци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Вводные и вставные конструкции</a:t>
            </a:r>
            <a:r>
              <a:rPr lang="ru-RU" sz="1200" b="1" spc="100" dirty="0">
                <a:solidFill>
                  <a:srgbClr val="002060"/>
                </a:solidFill>
              </a:rPr>
              <a:t>/</a:t>
            </a:r>
            <a:r>
              <a:rPr lang="ru-RU" sz="1200" b="1" spc="100" dirty="0">
                <a:solidFill>
                  <a:srgbClr val="FF0000"/>
                </a:solidFill>
              </a:rPr>
              <a:t>Упражнения по теме "Вводные и вставные конструкции"</a:t>
            </a:r>
            <a:br>
              <a:rPr lang="ru-RU" sz="1200" b="1" spc="100" dirty="0">
                <a:solidFill>
                  <a:srgbClr val="002060"/>
                </a:solidFill>
              </a:rPr>
            </a:br>
            <a:endParaRPr lang="ru-RU" sz="1200" b="1" spc="1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14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Уголки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{9FE3F86D-0F40-43A6-9C6E-6878B4FF9CB8}tf10001105</Template>
  <TotalTime>358</TotalTime>
  <Words>1312</Words>
  <Application>Microsoft Office PowerPoint</Application>
  <PresentationFormat>Широкоэкранный</PresentationFormat>
  <Paragraphs>148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Arial Black</vt:lpstr>
      <vt:lpstr>Book Antiqua</vt:lpstr>
      <vt:lpstr>Franklin Gothic Book</vt:lpstr>
      <vt:lpstr>Уголки</vt:lpstr>
      <vt:lpstr>Презентация PowerPoint</vt:lpstr>
      <vt:lpstr>Какое предложение называют осложнённым? Как распознать осложнённое предложение?  </vt:lpstr>
      <vt:lpstr>Презентация PowerPoint</vt:lpstr>
      <vt:lpstr>Вводные слова </vt:lpstr>
      <vt:lpstr>Сложность идентификации вводных слов заключается в том, что существуют слова, звучащие так же, как и вводные. Они являются членами предложения и поэтому не обособляются.</vt:lpstr>
      <vt:lpstr>ЗАПОМНИТЕ! Не бывают вводными слова: </vt:lpstr>
      <vt:lpstr>Домашнее задание: упр. ВС1, ВС2, ВС3 – в тетради.  Главная/8 класс/Вводные и вставные конструкции/Упражнения по теме "Вводные и вставные конструкции" </vt:lpstr>
      <vt:lpstr>Презентация PowerPoint</vt:lpstr>
      <vt:lpstr>1. Какие утверждения являются неправильными?</vt:lpstr>
      <vt:lpstr>2. Какие утверждения являются верными?</vt:lpstr>
      <vt:lpstr>3. Найдите предложения, в которых есть вводные слова (знаки препинания не расставлены).</vt:lpstr>
      <vt:lpstr>4. Найдите предложения, в которых выделенные слова являются вводными (знаки препинания не расставлены).</vt:lpstr>
      <vt:lpstr>5. Найдите предложения, в которых неправильно расставлены знаки препинания.</vt:lpstr>
      <vt:lpstr>6. Укажите цифры, на месте которых должны стоять запятые.</vt:lpstr>
      <vt:lpstr>Вводные слова:</vt:lpstr>
      <vt:lpstr>Расставьте знаки препинания.</vt:lpstr>
      <vt:lpstr>С данными словами составьте пары предложений, употребив их в роли вводных и в роли членов предложения. Как изменится смысл и грамматический состав предложений? Как изменится значение и функции предложенных слов?</vt:lpstr>
      <vt:lpstr>Домашнее задание: упр. ВС4, ВС5, ВС6 – в тетради.  Главная/8 класс/Вводные и вставные конструкции/Упражнения по теме "Вводные и вставные конструкции"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Maxim Osmolovskii</dc:creator>
  <cp:lastModifiedBy>Maxim Osmolovskii</cp:lastModifiedBy>
  <cp:revision>50</cp:revision>
  <dcterms:created xsi:type="dcterms:W3CDTF">2020-03-30T19:18:07Z</dcterms:created>
  <dcterms:modified xsi:type="dcterms:W3CDTF">2020-04-02T09:29:36Z</dcterms:modified>
</cp:coreProperties>
</file>